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28" r:id="rId34"/>
    <p:sldId id="288" r:id="rId35"/>
    <p:sldId id="329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31" r:id="rId57"/>
    <p:sldId id="309" r:id="rId58"/>
    <p:sldId id="327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75"/>
    <p:restoredTop sz="74292" autoAdjust="0"/>
  </p:normalViewPr>
  <p:slideViewPr>
    <p:cSldViewPr snapToGrid="0" snapToObjects="1">
      <p:cViewPr varScale="1">
        <p:scale>
          <a:sx n="70" d="100"/>
          <a:sy n="70" d="100"/>
        </p:scale>
        <p:origin x="122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Monday… by a show of hands, how many people feel like I understand anything I talked about? </a:t>
            </a:r>
          </a:p>
        </p:txBody>
      </p:sp>
    </p:spTree>
    <p:extLst>
      <p:ext uri="{BB962C8B-B14F-4D97-AF65-F5344CB8AC3E}">
        <p14:creationId xmlns:p14="http://schemas.microsoft.com/office/powerpoint/2010/main" val="1491911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??? Tell me what Chris should have done before pushing his code to the main branch?</a:t>
            </a:r>
          </a:p>
        </p:txBody>
      </p:sp>
    </p:spTree>
    <p:extLst>
      <p:ext uri="{BB962C8B-B14F-4D97-AF65-F5344CB8AC3E}">
        <p14:creationId xmlns:p14="http://schemas.microsoft.com/office/powerpoint/2010/main" val="124404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Classroom Discussion: Ask 2 students the advantage of using Git</a:t>
            </a:r>
          </a:p>
        </p:txBody>
      </p:sp>
    </p:spTree>
    <p:extLst>
      <p:ext uri="{BB962C8B-B14F-4D97-AF65-F5344CB8AC3E}">
        <p14:creationId xmlns:p14="http://schemas.microsoft.com/office/powerpoint/2010/main" val="1545438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tool to help you manage code.  GitHub is one of the many websites used to manage Git repositories.  We are using GitLab for our class.</a:t>
            </a:r>
          </a:p>
        </p:txBody>
      </p:sp>
    </p:spTree>
    <p:extLst>
      <p:ext uri="{BB962C8B-B14F-4D97-AF65-F5344CB8AC3E}">
        <p14:creationId xmlns:p14="http://schemas.microsoft.com/office/powerpoint/2010/main" val="72578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our team project using GitHub.  </a:t>
            </a:r>
            <a:r>
              <a:rPr lang="en-US" dirty="0" err="1"/>
              <a:t>Beyonce</a:t>
            </a:r>
            <a:r>
              <a:rPr lang="en-US" dirty="0"/>
              <a:t> and Chris pull version 1.  </a:t>
            </a:r>
            <a:r>
              <a:rPr lang="en-US" dirty="0" err="1"/>
              <a:t>Beyonce</a:t>
            </a:r>
            <a:r>
              <a:rPr lang="en-US" dirty="0"/>
              <a:t> pushes and creates version 2.  </a:t>
            </a:r>
          </a:p>
          <a:p>
            <a:endParaRPr lang="en-US" dirty="0"/>
          </a:p>
          <a:p>
            <a:r>
              <a:rPr lang="en-US" dirty="0"/>
              <a:t>Every change becomes a new version.  You can’t go back and change an old version.</a:t>
            </a:r>
          </a:p>
          <a:p>
            <a:endParaRPr lang="en-US" dirty="0"/>
          </a:p>
          <a:p>
            <a:r>
              <a:rPr lang="en-US" dirty="0"/>
              <a:t>What does it mean to pull code?</a:t>
            </a:r>
          </a:p>
          <a:p>
            <a:r>
              <a:rPr lang="en-US" dirty="0"/>
              <a:t>What does it mean to push code?</a:t>
            </a:r>
          </a:p>
        </p:txBody>
      </p:sp>
    </p:spTree>
    <p:extLst>
      <p:ext uri="{BB962C8B-B14F-4D97-AF65-F5344CB8AC3E}">
        <p14:creationId xmlns:p14="http://schemas.microsoft.com/office/powerpoint/2010/main" val="307268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over the commands.  Pick persons to answer each.</a:t>
            </a:r>
          </a:p>
        </p:txBody>
      </p:sp>
    </p:spTree>
    <p:extLst>
      <p:ext uri="{BB962C8B-B14F-4D97-AF65-F5344CB8AC3E}">
        <p14:creationId xmlns:p14="http://schemas.microsoft.com/office/powerpoint/2010/main" val="1907123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the </a:t>
            </a:r>
            <a:r>
              <a:rPr lang="en-US" dirty="0" err="1"/>
              <a:t>youtube</a:t>
            </a:r>
            <a:r>
              <a:rPr lang="en-US" dirty="0"/>
              <a:t> video that will be handed out after class.</a:t>
            </a:r>
          </a:p>
        </p:txBody>
      </p:sp>
    </p:spTree>
    <p:extLst>
      <p:ext uri="{BB962C8B-B14F-4D97-AF65-F5344CB8AC3E}">
        <p14:creationId xmlns:p14="http://schemas.microsoft.com/office/powerpoint/2010/main" val="3795772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??? To briefly explain what we are looking at.</a:t>
            </a:r>
          </a:p>
          <a:p>
            <a:endParaRPr lang="en-US" dirty="0"/>
          </a:p>
          <a:p>
            <a:r>
              <a:rPr lang="en-US" dirty="0"/>
              <a:t>Sometimes the content can be more html</a:t>
            </a:r>
          </a:p>
        </p:txBody>
      </p:sp>
    </p:spTree>
    <p:extLst>
      <p:ext uri="{BB962C8B-B14F-4D97-AF65-F5344CB8AC3E}">
        <p14:creationId xmlns:p14="http://schemas.microsoft.com/office/powerpoint/2010/main" val="522728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??? What does </a:t>
            </a:r>
            <a:r>
              <a:rPr lang="en-US" dirty="0" err="1"/>
              <a:t>href</a:t>
            </a:r>
            <a:r>
              <a:rPr lang="en-US" dirty="0"/>
              <a:t> stand for? Hyperlink reference</a:t>
            </a:r>
          </a:p>
          <a:p>
            <a:endParaRPr lang="en-US" dirty="0"/>
          </a:p>
          <a:p>
            <a:r>
              <a:rPr lang="en-US" dirty="0"/>
              <a:t>Most of the time attributes are optional.  Exception image.</a:t>
            </a:r>
          </a:p>
        </p:txBody>
      </p:sp>
    </p:spTree>
    <p:extLst>
      <p:ext uri="{BB962C8B-B14F-4D97-AF65-F5344CB8AC3E}">
        <p14:creationId xmlns:p14="http://schemas.microsoft.com/office/powerpoint/2010/main" val="3116440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tag requires an attribute.  The image source is the content so it can self-close.</a:t>
            </a:r>
          </a:p>
          <a:p>
            <a:endParaRPr lang="en-US" dirty="0"/>
          </a:p>
          <a:p>
            <a:r>
              <a:rPr lang="en-US" dirty="0"/>
              <a:t>I like to close tags anyway… just to keep it consistent.</a:t>
            </a:r>
          </a:p>
          <a:p>
            <a:endParaRPr lang="en-US" dirty="0"/>
          </a:p>
          <a:p>
            <a:r>
              <a:rPr lang="en-US" dirty="0"/>
              <a:t>Are there any other tags that are self-closing (&lt;</a:t>
            </a:r>
            <a:r>
              <a:rPr lang="en-US" dirty="0" err="1"/>
              <a:t>br</a:t>
            </a:r>
            <a:r>
              <a:rPr lang="en-US" dirty="0"/>
              <a:t>&gt;,&lt;</a:t>
            </a:r>
            <a:r>
              <a:rPr lang="en-US" dirty="0" err="1"/>
              <a:t>hr</a:t>
            </a:r>
            <a:r>
              <a:rPr lang="en-US" dirty="0"/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01186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tags makes your content easier to find by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305034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overview of Git Lab</a:t>
            </a:r>
          </a:p>
          <a:p>
            <a:r>
              <a:rPr lang="en-US" dirty="0"/>
              <a:t>You can also use slack</a:t>
            </a:r>
          </a:p>
        </p:txBody>
      </p:sp>
    </p:spTree>
    <p:extLst>
      <p:ext uri="{BB962C8B-B14F-4D97-AF65-F5344CB8AC3E}">
        <p14:creationId xmlns:p14="http://schemas.microsoft.com/office/powerpoint/2010/main" val="2160703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all of your code on one line… it’s harder to?</a:t>
            </a:r>
          </a:p>
        </p:txBody>
      </p:sp>
    </p:spTree>
    <p:extLst>
      <p:ext uri="{BB962C8B-B14F-4D97-AF65-F5344CB8AC3E}">
        <p14:creationId xmlns:p14="http://schemas.microsoft.com/office/powerpoint/2010/main" val="3754789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already have a GitHub that works… just keep using it.</a:t>
            </a:r>
          </a:p>
        </p:txBody>
      </p:sp>
    </p:spTree>
    <p:extLst>
      <p:ext uri="{BB962C8B-B14F-4D97-AF65-F5344CB8AC3E}">
        <p14:creationId xmlns:p14="http://schemas.microsoft.com/office/powerpoint/2010/main" val="786472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53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HTML stand for?</a:t>
            </a:r>
          </a:p>
          <a:p>
            <a:endParaRPr lang="en-US" dirty="0"/>
          </a:p>
          <a:p>
            <a:r>
              <a:rPr lang="en-US" dirty="0"/>
              <a:t>3 primary languages of the web</a:t>
            </a:r>
          </a:p>
        </p:txBody>
      </p:sp>
    </p:spTree>
    <p:extLst>
      <p:ext uri="{BB962C8B-B14F-4D97-AF65-F5344CB8AC3E}">
        <p14:creationId xmlns:p14="http://schemas.microsoft.com/office/powerpoint/2010/main" val="2947499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able to style all elements on the page using CSS.  You can define things such as font-size, margins, colors, etc.  </a:t>
            </a:r>
          </a:p>
          <a:p>
            <a:endParaRPr lang="en-US" dirty="0"/>
          </a:p>
          <a:p>
            <a:r>
              <a:rPr lang="en-US" dirty="0"/>
              <a:t>This becomes extremely important, especially, when you need to change all elements of a website.</a:t>
            </a:r>
          </a:p>
        </p:txBody>
      </p:sp>
    </p:spTree>
    <p:extLst>
      <p:ext uri="{BB962C8B-B14F-4D97-AF65-F5344CB8AC3E}">
        <p14:creationId xmlns:p14="http://schemas.microsoft.com/office/powerpoint/2010/main" val="557238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is a web page with a more refined look and feel.  While still ugly… it has more style than it did before.</a:t>
            </a:r>
          </a:p>
          <a:p>
            <a:endParaRPr lang="en-US" dirty="0"/>
          </a:p>
          <a:p>
            <a:r>
              <a:rPr lang="en-US" dirty="0"/>
              <a:t>Color, borders, alignment, fonts</a:t>
            </a:r>
          </a:p>
        </p:txBody>
      </p:sp>
    </p:spTree>
    <p:extLst>
      <p:ext uri="{BB962C8B-B14F-4D97-AF65-F5344CB8AC3E}">
        <p14:creationId xmlns:p14="http://schemas.microsoft.com/office/powerpoint/2010/main" val="2339337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CSS statement, is basically saying that all html links should have a background color of yellow.</a:t>
            </a:r>
          </a:p>
          <a:p>
            <a:endParaRPr lang="en-US" dirty="0"/>
          </a:p>
          <a:p>
            <a:r>
              <a:rPr lang="en-US" dirty="0"/>
              <a:t>Curly brace</a:t>
            </a:r>
          </a:p>
        </p:txBody>
      </p:sp>
    </p:spTree>
    <p:extLst>
      <p:ext uri="{BB962C8B-B14F-4D97-AF65-F5344CB8AC3E}">
        <p14:creationId xmlns:p14="http://schemas.microsoft.com/office/powerpoint/2010/main" val="2598436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(dot) denotes a class</a:t>
            </a:r>
          </a:p>
          <a:p>
            <a:r>
              <a:rPr lang="en-US" dirty="0"/>
              <a:t># (hash tag) denotes a id</a:t>
            </a:r>
          </a:p>
          <a:p>
            <a:endParaRPr lang="en-US" dirty="0"/>
          </a:p>
          <a:p>
            <a:r>
              <a:rPr lang="en-US" dirty="0"/>
              <a:t>If this is too confusing… just use selectors</a:t>
            </a:r>
          </a:p>
        </p:txBody>
      </p:sp>
    </p:spTree>
    <p:extLst>
      <p:ext uri="{BB962C8B-B14F-4D97-AF65-F5344CB8AC3E}">
        <p14:creationId xmlns:p14="http://schemas.microsoft.com/office/powerpoint/2010/main" val="21625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go over tonight what homework looks like.  It should be uploaded to </a:t>
            </a:r>
            <a:r>
              <a:rPr lang="en-US" dirty="0" err="1"/>
              <a:t>bootcamp</a:t>
            </a:r>
            <a:r>
              <a:rPr lang="en-US" dirty="0"/>
              <a:t> spot.  Details are located in GitLab</a:t>
            </a:r>
          </a:p>
        </p:txBody>
      </p:sp>
    </p:spTree>
    <p:extLst>
      <p:ext uri="{BB962C8B-B14F-4D97-AF65-F5344CB8AC3E}">
        <p14:creationId xmlns:p14="http://schemas.microsoft.com/office/powerpoint/2010/main" val="228619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student(s) help read this</a:t>
            </a:r>
          </a:p>
        </p:txBody>
      </p:sp>
    </p:spTree>
    <p:extLst>
      <p:ext uri="{BB962C8B-B14F-4D97-AF65-F5344CB8AC3E}">
        <p14:creationId xmlns:p14="http://schemas.microsoft.com/office/powerpoint/2010/main" val="302186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Git?  Has anyone in class ever used get before? [ask to explain what Git is] </a:t>
            </a:r>
          </a:p>
        </p:txBody>
      </p:sp>
    </p:spTree>
    <p:extLst>
      <p:ext uri="{BB962C8B-B14F-4D97-AF65-F5344CB8AC3E}">
        <p14:creationId xmlns:p14="http://schemas.microsoft.com/office/powerpoint/2010/main" val="386215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would have happened if our team was using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98592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Check… everything is right in the world.</a:t>
            </a:r>
          </a:p>
        </p:txBody>
      </p:sp>
    </p:spTree>
    <p:extLst>
      <p:ext uri="{BB962C8B-B14F-4D97-AF65-F5344CB8AC3E}">
        <p14:creationId xmlns:p14="http://schemas.microsoft.com/office/powerpoint/2010/main" val="41382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sees a conflict and is able to alert Bruno of the issue.</a:t>
            </a:r>
          </a:p>
        </p:txBody>
      </p:sp>
    </p:spTree>
    <p:extLst>
      <p:ext uri="{BB962C8B-B14F-4D97-AF65-F5344CB8AC3E}">
        <p14:creationId xmlns:p14="http://schemas.microsoft.com/office/powerpoint/2010/main" val="139909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master branch is now creating version history.</a:t>
            </a:r>
          </a:p>
          <a:p>
            <a:r>
              <a:rPr lang="en-US" dirty="0"/>
              <a:t>The first version included </a:t>
            </a:r>
            <a:r>
              <a:rPr lang="en-US" dirty="0" err="1"/>
              <a:t>Beyonces</a:t>
            </a:r>
            <a:r>
              <a:rPr lang="en-US" dirty="0"/>
              <a:t> changes.  The second version includes Bruno’s changes</a:t>
            </a:r>
          </a:p>
          <a:p>
            <a:r>
              <a:rPr lang="en-US" dirty="0"/>
              <a:t>No code conflicts, everything is great.</a:t>
            </a:r>
          </a:p>
        </p:txBody>
      </p:sp>
    </p:spTree>
    <p:extLst>
      <p:ext uri="{BB962C8B-B14F-4D97-AF65-F5344CB8AC3E}">
        <p14:creationId xmlns:p14="http://schemas.microsoft.com/office/powerpoint/2010/main" val="419606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w.bootcampconten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Group Project - </a:t>
            </a:r>
            <a:r>
              <a:rPr dirty="0">
                <a:solidFill>
                  <a:srgbClr val="C00000"/>
                </a:solidFill>
              </a:rP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04800" y="2972763"/>
            <a:ext cx="86499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/>
            <a:r>
              <a:rPr lang="en-US" b="1" dirty="0"/>
              <a:t>Programming Team</a:t>
            </a:r>
            <a:endParaRPr b="1" dirty="0"/>
          </a:p>
        </p:txBody>
      </p:sp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304800" y="5687174"/>
            <a:ext cx="243840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400" b="1" dirty="0" err="1"/>
              <a:t>Beyonce</a:t>
            </a:r>
            <a:r>
              <a:rPr lang="en-US" sz="1400" b="1" dirty="0"/>
              <a:t> Knowles</a:t>
            </a:r>
            <a:endParaRPr sz="1400" b="1"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3106734" y="5687175"/>
            <a:ext cx="2743197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400" b="1" dirty="0"/>
              <a:t>Chris Martin</a:t>
            </a:r>
            <a:endParaRPr sz="1400" b="1"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213466" y="5712852"/>
            <a:ext cx="2741245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400" b="1" dirty="0"/>
              <a:t>Bruno Mars</a:t>
            </a:r>
            <a:endParaRPr sz="1400" b="1"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304801" y="884468"/>
            <a:ext cx="8649910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2400"/>
            </a:pPr>
            <a:r>
              <a:rPr lang="en-US" b="1" i="1" dirty="0">
                <a:solidFill>
                  <a:srgbClr val="C00000"/>
                </a:solidFill>
              </a:rPr>
              <a:t>TASK</a:t>
            </a:r>
            <a:br>
              <a:rPr lang="en-US" i="1" dirty="0"/>
            </a:br>
            <a:r>
              <a:rPr lang="en-US" i="1" dirty="0"/>
              <a:t>Make a list of creative works you’ve written in the past</a:t>
            </a:r>
            <a:endParaRPr i="1" dirty="0"/>
          </a:p>
        </p:txBody>
      </p:sp>
      <p:pic>
        <p:nvPicPr>
          <p:cNvPr id="1026" name="Picture 2" descr="Image result for beyonce">
            <a:extLst>
              <a:ext uri="{FF2B5EF4-FFF2-40B4-BE49-F238E27FC236}">
                <a16:creationId xmlns:a16="http://schemas.microsoft.com/office/drawing/2014/main" id="{CC80F9F8-5299-4466-A8FF-855BBC20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05831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runo mars">
            <a:extLst>
              <a:ext uri="{FF2B5EF4-FFF2-40B4-BE49-F238E27FC236}">
                <a16:creationId xmlns:a16="http://schemas.microsoft.com/office/drawing/2014/main" id="{F5FA43A7-0D77-4DDC-A377-97DBDD11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66" y="3608067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hris martin coldplay">
            <a:extLst>
              <a:ext uri="{FF2B5EF4-FFF2-40B4-BE49-F238E27FC236}">
                <a16:creationId xmlns:a16="http://schemas.microsoft.com/office/drawing/2014/main" id="{BB911E5A-0B1E-40BA-AB03-AF111335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4" y="3605831"/>
            <a:ext cx="2743198" cy="181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Beyonce</a:t>
            </a:r>
            <a:r>
              <a:rPr dirty="0"/>
              <a:t> &amp; </a:t>
            </a:r>
            <a:r>
              <a:rPr lang="en-US" dirty="0"/>
              <a:t>Bruno</a:t>
            </a:r>
            <a:r>
              <a:rPr dirty="0"/>
              <a:t> make their edits</a:t>
            </a:r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3578ED-220F-4B28-A04B-83FD424EECAF}"/>
              </a:ext>
            </a:extLst>
          </p:cNvPr>
          <p:cNvGrpSpPr/>
          <p:nvPr/>
        </p:nvGrpSpPr>
        <p:grpSpPr>
          <a:xfrm>
            <a:off x="3040063" y="4292305"/>
            <a:ext cx="2156107" cy="633398"/>
            <a:chOff x="3523447" y="3296873"/>
            <a:chExt cx="2156107" cy="633398"/>
          </a:xfrm>
        </p:grpSpPr>
        <p:sp>
          <p:nvSpPr>
            <p:cNvPr id="255" name="Shape 255"/>
            <p:cNvSpPr/>
            <p:nvPr/>
          </p:nvSpPr>
          <p:spPr>
            <a:xfrm flipV="1">
              <a:off x="3523447" y="3602338"/>
              <a:ext cx="457202" cy="327933"/>
            </a:xfrm>
            <a:prstGeom prst="line">
              <a:avLst/>
            </a:prstGeom>
            <a:ln w="6350">
              <a:solidFill>
                <a:srgbClr val="000000"/>
              </a:solidFill>
              <a:miter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4104472" y="3296873"/>
              <a:ext cx="1575082" cy="2642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Programming Away…</a:t>
              </a:r>
            </a:p>
          </p:txBody>
        </p:sp>
      </p:grp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1626726"/>
            <a:ext cx="215699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US" dirty="0" err="1"/>
              <a:t>Beyonce’s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104472" y="5372903"/>
            <a:ext cx="215699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US" dirty="0"/>
              <a:t>Bruno’s</a:t>
            </a:r>
            <a:r>
              <a:rPr dirty="0"/>
              <a:t> Version</a:t>
            </a:r>
          </a:p>
        </p:txBody>
      </p:sp>
      <p:pic>
        <p:nvPicPr>
          <p:cNvPr id="16" name="Picture 2" descr="Image result for beyonce">
            <a:extLst>
              <a:ext uri="{FF2B5EF4-FFF2-40B4-BE49-F238E27FC236}">
                <a16:creationId xmlns:a16="http://schemas.microsoft.com/office/drawing/2014/main" id="{13159CF9-0323-40F4-9B04-D1EE4B464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89699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bruno mars">
            <a:extLst>
              <a:ext uri="{FF2B5EF4-FFF2-40B4-BE49-F238E27FC236}">
                <a16:creationId xmlns:a16="http://schemas.microsoft.com/office/drawing/2014/main" id="{9834075F-6B1C-43CD-B785-FB3792CA7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4292305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BB20AA7-358A-40A7-8E1C-C54F69FF3769}"/>
              </a:ext>
            </a:extLst>
          </p:cNvPr>
          <p:cNvGrpSpPr/>
          <p:nvPr/>
        </p:nvGrpSpPr>
        <p:grpSpPr>
          <a:xfrm>
            <a:off x="2739655" y="896990"/>
            <a:ext cx="2156107" cy="633398"/>
            <a:chOff x="3523447" y="3296873"/>
            <a:chExt cx="2156107" cy="633398"/>
          </a:xfrm>
        </p:grpSpPr>
        <p:sp>
          <p:nvSpPr>
            <p:cNvPr id="24" name="Shape 255">
              <a:extLst>
                <a:ext uri="{FF2B5EF4-FFF2-40B4-BE49-F238E27FC236}">
                  <a16:creationId xmlns:a16="http://schemas.microsoft.com/office/drawing/2014/main" id="{A86E1917-7B5C-48A0-B4CF-8D2B56ED9E4B}"/>
                </a:ext>
              </a:extLst>
            </p:cNvPr>
            <p:cNvSpPr/>
            <p:nvPr/>
          </p:nvSpPr>
          <p:spPr>
            <a:xfrm flipV="1">
              <a:off x="3523447" y="3602338"/>
              <a:ext cx="457202" cy="327933"/>
            </a:xfrm>
            <a:prstGeom prst="line">
              <a:avLst/>
            </a:prstGeom>
            <a:ln w="6350">
              <a:solidFill>
                <a:srgbClr val="000000"/>
              </a:solidFill>
              <a:miter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5" name="Shape 256">
              <a:extLst>
                <a:ext uri="{FF2B5EF4-FFF2-40B4-BE49-F238E27FC236}">
                  <a16:creationId xmlns:a16="http://schemas.microsoft.com/office/drawing/2014/main" id="{8A5D6AF2-EC9E-4B46-B358-205ADE99F15E}"/>
                </a:ext>
              </a:extLst>
            </p:cNvPr>
            <p:cNvSpPr/>
            <p:nvPr/>
          </p:nvSpPr>
          <p:spPr>
            <a:xfrm>
              <a:off x="4104472" y="3296873"/>
              <a:ext cx="1575082" cy="2642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Programming Away…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304800" y="1005214"/>
            <a:ext cx="218585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Bills, Bills, Bills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Crazy In Love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Ring the Alarm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6097955" y="1016896"/>
            <a:ext cx="2677973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24K Magic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Uptown Funk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Versace on the Floor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369500" y="1016896"/>
            <a:ext cx="1849606" cy="1399493"/>
            <a:chOff x="0" y="0"/>
            <a:chExt cx="1849604" cy="1399492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C00000"/>
            </a:solidFill>
            <a:ln w="25400" cap="flat">
              <a:solidFill>
                <a:schemeClr val="tx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389104" y="200829"/>
              <a:ext cx="1084146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/>
              <a:r>
                <a:rPr dirty="0"/>
                <a:t>        </a:t>
              </a:r>
              <a:r>
                <a:rPr b="1" dirty="0"/>
                <a:t>Different</a:t>
              </a:r>
            </a:p>
          </p:txBody>
        </p:sp>
      </p:grpSp>
      <p:pic>
        <p:nvPicPr>
          <p:cNvPr id="12" name="Picture 2" descr="Image result for beyonce">
            <a:extLst>
              <a:ext uri="{FF2B5EF4-FFF2-40B4-BE49-F238E27FC236}">
                <a16:creationId xmlns:a16="http://schemas.microsoft.com/office/drawing/2014/main" id="{69D16AB8-D76D-4869-A09C-ADB8D1B19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24782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bruno mars">
            <a:extLst>
              <a:ext uri="{FF2B5EF4-FFF2-40B4-BE49-F238E27FC236}">
                <a16:creationId xmlns:a16="http://schemas.microsoft.com/office/drawing/2014/main" id="{DB392FFF-46A7-4CB4-AD1E-9A29B90C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55" y="3324782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5" name="Shape 275"/>
          <p:cNvSpPr/>
          <p:nvPr/>
        </p:nvSpPr>
        <p:spPr>
          <a:xfrm>
            <a:off x="5775327" y="2249919"/>
            <a:ext cx="2835067" cy="236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“Let’s settle on this…”</a:t>
            </a:r>
            <a:br>
              <a:rPr lang="en-US" dirty="0"/>
            </a:br>
            <a:endParaRPr lang="en-US" dirty="0"/>
          </a:p>
          <a:p>
            <a:pPr>
              <a:defRPr sz="2400"/>
            </a:pPr>
            <a:r>
              <a:rPr sz="2000" dirty="0"/>
              <a:t>&lt;</a:t>
            </a:r>
            <a:r>
              <a:rPr sz="2000" dirty="0" err="1"/>
              <a:t>ul</a:t>
            </a:r>
            <a:r>
              <a:rPr sz="2000" dirty="0"/>
              <a:t>&gt; </a:t>
            </a:r>
          </a:p>
          <a:p>
            <a:pPr>
              <a:defRPr sz="2400"/>
            </a:pPr>
            <a:r>
              <a:rPr sz="2000" dirty="0"/>
              <a:t>    &lt;li&gt;</a:t>
            </a:r>
            <a:r>
              <a:rPr lang="en-US" sz="2000" dirty="0"/>
              <a:t>Love Songs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Sad Songs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Dance Songs</a:t>
            </a:r>
            <a:r>
              <a:rPr sz="2000" dirty="0"/>
              <a:t>&lt;/li&gt;</a:t>
            </a:r>
          </a:p>
          <a:p>
            <a:pPr>
              <a:defRPr sz="2400"/>
            </a:pPr>
            <a:r>
              <a:rPr sz="2000" dirty="0"/>
              <a:t>&lt;/</a:t>
            </a:r>
            <a:r>
              <a:rPr sz="2000" dirty="0" err="1"/>
              <a:t>ul</a:t>
            </a:r>
            <a:r>
              <a:rPr sz="2000"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572000" y="3057931"/>
            <a:ext cx="1203326" cy="59291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510453" y="3798278"/>
            <a:ext cx="1264873" cy="59291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5" name="Picture 2" descr="Image result for beyonce">
            <a:extLst>
              <a:ext uri="{FF2B5EF4-FFF2-40B4-BE49-F238E27FC236}">
                <a16:creationId xmlns:a16="http://schemas.microsoft.com/office/drawing/2014/main" id="{28908F37-A4E5-4965-8CEB-DCF391C6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85101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265">
            <a:extLst>
              <a:ext uri="{FF2B5EF4-FFF2-40B4-BE49-F238E27FC236}">
                <a16:creationId xmlns:a16="http://schemas.microsoft.com/office/drawing/2014/main" id="{EE10E078-2C97-4D2B-AB34-B1CF7434A788}"/>
              </a:ext>
            </a:extLst>
          </p:cNvPr>
          <p:cNvSpPr/>
          <p:nvPr/>
        </p:nvSpPr>
        <p:spPr>
          <a:xfrm>
            <a:off x="3180811" y="861646"/>
            <a:ext cx="2718048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/>
              <a:t>&lt;</a:t>
            </a:r>
            <a:r>
              <a:rPr sz="2000" dirty="0" err="1"/>
              <a:t>ul</a:t>
            </a:r>
            <a:r>
              <a:rPr sz="2000" dirty="0"/>
              <a:t>&gt;</a:t>
            </a:r>
          </a:p>
          <a:p>
            <a:r>
              <a:rPr sz="2000" dirty="0"/>
              <a:t>    &lt;li&gt;</a:t>
            </a:r>
            <a:r>
              <a:rPr lang="en-US" sz="2000" dirty="0"/>
              <a:t>Bills, Bills, Bills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Crazy In Love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Ring the Alarm</a:t>
            </a:r>
            <a:r>
              <a:rPr sz="2000" dirty="0"/>
              <a:t>&lt;/li&gt;</a:t>
            </a:r>
          </a:p>
          <a:p>
            <a:r>
              <a:rPr sz="2000" dirty="0"/>
              <a:t>&lt;/</a:t>
            </a:r>
            <a:r>
              <a:rPr sz="2000" dirty="0" err="1"/>
              <a:t>ul</a:t>
            </a:r>
            <a:r>
              <a:rPr sz="2000" dirty="0"/>
              <a:t>&gt;</a:t>
            </a:r>
          </a:p>
        </p:txBody>
      </p:sp>
      <p:sp>
        <p:nvSpPr>
          <p:cNvPr id="18" name="Shape 266">
            <a:extLst>
              <a:ext uri="{FF2B5EF4-FFF2-40B4-BE49-F238E27FC236}">
                <a16:creationId xmlns:a16="http://schemas.microsoft.com/office/drawing/2014/main" id="{8E5A9E47-4CAE-4B5E-B91C-12D659F61450}"/>
              </a:ext>
            </a:extLst>
          </p:cNvPr>
          <p:cNvSpPr/>
          <p:nvPr/>
        </p:nvSpPr>
        <p:spPr>
          <a:xfrm>
            <a:off x="3180811" y="4625679"/>
            <a:ext cx="3327189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/>
              <a:t>&lt;</a:t>
            </a:r>
            <a:r>
              <a:rPr sz="2000" dirty="0" err="1"/>
              <a:t>ul</a:t>
            </a:r>
            <a:r>
              <a:rPr sz="2000" dirty="0"/>
              <a:t>&gt;</a:t>
            </a:r>
          </a:p>
          <a:p>
            <a:r>
              <a:rPr sz="2000" dirty="0"/>
              <a:t>    &lt;li&gt;</a:t>
            </a:r>
            <a:r>
              <a:rPr lang="en-US" sz="2000" dirty="0"/>
              <a:t>24K Magic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Uptown Funk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Versace on the Floor</a:t>
            </a:r>
            <a:r>
              <a:rPr sz="2000" dirty="0"/>
              <a:t>&lt;/li&gt;</a:t>
            </a:r>
          </a:p>
          <a:p>
            <a:r>
              <a:rPr sz="2000" dirty="0"/>
              <a:t>&lt;/</a:t>
            </a:r>
            <a:r>
              <a:rPr sz="2000" dirty="0" err="1"/>
              <a:t>ul</a:t>
            </a:r>
            <a:r>
              <a:rPr sz="2000" dirty="0"/>
              <a:t>&gt;</a:t>
            </a:r>
          </a:p>
        </p:txBody>
      </p:sp>
      <p:pic>
        <p:nvPicPr>
          <p:cNvPr id="10" name="Picture 9" descr="Image result for bruno mars">
            <a:extLst>
              <a:ext uri="{FF2B5EF4-FFF2-40B4-BE49-F238E27FC236}">
                <a16:creationId xmlns:a16="http://schemas.microsoft.com/office/drawing/2014/main" id="{3D5A59BC-84DC-44A6-9DF0-444F04914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4"/>
          <a:stretch/>
        </p:blipFill>
        <p:spPr bwMode="auto">
          <a:xfrm>
            <a:off x="228599" y="4428091"/>
            <a:ext cx="24757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Chris writes his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3040063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&lt;li&gt;Adventure of a Lifetime&lt;/li&gt;</a:t>
            </a:r>
            <a:br>
              <a:rPr lang="en-US" dirty="0"/>
            </a:br>
            <a:r>
              <a:rPr lang="en-US" dirty="0"/>
              <a:t>    &lt;li&gt;Paradise&lt;/li&gt;</a:t>
            </a:r>
            <a:br>
              <a:rPr lang="en-US" dirty="0"/>
            </a:br>
            <a:r>
              <a:rPr lang="en-US" dirty="0"/>
              <a:t>    &lt;li&gt;Gravity&lt;/li&gt;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7" name="Picture 2" descr="Image result for chris martin coldplay">
            <a:extLst>
              <a:ext uri="{FF2B5EF4-FFF2-40B4-BE49-F238E27FC236}">
                <a16:creationId xmlns:a16="http://schemas.microsoft.com/office/drawing/2014/main" id="{CE88333F-58EE-4AED-8704-C1D1B0D5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583985"/>
            <a:ext cx="2743198" cy="181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Chris overwrites work of his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C0786-6A7C-47E7-A63A-F0ED363A9F6A}"/>
              </a:ext>
            </a:extLst>
          </p:cNvPr>
          <p:cNvGrpSpPr/>
          <p:nvPr/>
        </p:nvGrpSpPr>
        <p:grpSpPr>
          <a:xfrm>
            <a:off x="629380" y="3715329"/>
            <a:ext cx="3039455" cy="1938988"/>
            <a:chOff x="629380" y="3715329"/>
            <a:chExt cx="3039455" cy="1938988"/>
          </a:xfrm>
        </p:grpSpPr>
        <p:sp>
          <p:nvSpPr>
            <p:cNvPr id="289" name="Shape 289"/>
            <p:cNvSpPr/>
            <p:nvPr/>
          </p:nvSpPr>
          <p:spPr>
            <a:xfrm>
              <a:off x="654049" y="3715329"/>
              <a:ext cx="2976132" cy="1938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 sz="2400"/>
              </a:pPr>
              <a:r>
                <a:rPr lang="en-US" dirty="0"/>
                <a:t>&lt;</a:t>
              </a:r>
              <a:r>
                <a:rPr lang="en-US" dirty="0" err="1"/>
                <a:t>ul</a:t>
              </a:r>
              <a:r>
                <a:rPr lang="en-US" dirty="0"/>
                <a:t>&gt; </a:t>
              </a:r>
            </a:p>
            <a:p>
              <a:pPr>
                <a:defRPr sz="2400"/>
              </a:pPr>
              <a:r>
                <a:rPr lang="en-US" dirty="0"/>
                <a:t>    &lt;li&gt;Love Songs&lt;/li&gt;</a:t>
              </a:r>
              <a:br>
                <a:rPr lang="en-US" dirty="0"/>
              </a:br>
              <a:r>
                <a:rPr lang="en-US" dirty="0"/>
                <a:t>    &lt;li&gt;Sad Songs&lt;/li&gt;</a:t>
              </a:r>
              <a:br>
                <a:rPr lang="en-US" dirty="0"/>
              </a:br>
              <a:r>
                <a:rPr lang="en-US" dirty="0"/>
                <a:t>    &lt;li&gt;Dance Mixes&lt;/li&gt;</a:t>
              </a:r>
            </a:p>
            <a:p>
              <a:pPr>
                <a:defRPr sz="2400"/>
              </a:pPr>
              <a:r>
                <a:rPr lang="en-US" dirty="0"/>
                <a:t>&lt;/</a:t>
              </a:r>
              <a:r>
                <a:rPr lang="en-US" dirty="0" err="1"/>
                <a:t>ul</a:t>
              </a:r>
              <a:r>
                <a:rPr lang="en-US" dirty="0"/>
                <a:t>&gt;</a:t>
              </a:r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881184" y="4305299"/>
              <a:ext cx="2757368" cy="8761"/>
            </a:xfrm>
            <a:prstGeom prst="line">
              <a:avLst/>
            </a:pr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881184" y="4678484"/>
              <a:ext cx="2787651" cy="0"/>
            </a:xfrm>
            <a:prstGeom prst="line">
              <a:avLst/>
            </a:pr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81184" y="5034123"/>
              <a:ext cx="2787651" cy="6675"/>
            </a:xfrm>
            <a:prstGeom prst="line">
              <a:avLst/>
            </a:pr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34999" y="3949700"/>
              <a:ext cx="709631" cy="0"/>
            </a:xfrm>
            <a:prstGeom prst="line">
              <a:avLst/>
            </a:pr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29380" y="5407638"/>
              <a:ext cx="872899" cy="2"/>
            </a:xfrm>
            <a:prstGeom prst="line">
              <a:avLst/>
            </a:pr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95" name="Shape 295"/>
          <p:cNvSpPr/>
          <p:nvPr/>
        </p:nvSpPr>
        <p:spPr>
          <a:xfrm>
            <a:off x="3852399" y="3869418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6" name="Picture 2" descr="Image result for chris martin coldplay">
            <a:extLst>
              <a:ext uri="{FF2B5EF4-FFF2-40B4-BE49-F238E27FC236}">
                <a16:creationId xmlns:a16="http://schemas.microsoft.com/office/drawing/2014/main" id="{D7FC2313-DD08-4631-801F-AB71397F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4" y="1199264"/>
            <a:ext cx="3031186" cy="20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405F9B-C053-49B7-AAAA-A621278FC570}"/>
              </a:ext>
            </a:extLst>
          </p:cNvPr>
          <p:cNvSpPr/>
          <p:nvPr/>
        </p:nvSpPr>
        <p:spPr>
          <a:xfrm>
            <a:off x="4666640" y="3708988"/>
            <a:ext cx="4477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&lt;li&gt;Adventure of a Lifetime&lt;/li&gt;</a:t>
            </a:r>
            <a:br>
              <a:rPr lang="en-US" dirty="0"/>
            </a:br>
            <a:r>
              <a:rPr lang="en-US" dirty="0"/>
              <a:t>    &lt;li&gt;Paradise&lt;/li&gt;</a:t>
            </a:r>
            <a:br>
              <a:rPr lang="en-US" dirty="0"/>
            </a:br>
            <a:r>
              <a:rPr lang="en-US" dirty="0"/>
              <a:t>    &lt;li&gt;Gravity&lt;/li&gt;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808601" y="896990"/>
            <a:ext cx="6238684" cy="209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</a:t>
            </a:r>
            <a:r>
              <a:rPr lang="en-US" dirty="0"/>
              <a:t>have </a:t>
            </a:r>
            <a:r>
              <a:rPr lang="en-US" strike="sngStrike" dirty="0"/>
              <a:t>put a ring on it </a:t>
            </a:r>
            <a:r>
              <a:rPr dirty="0"/>
              <a:t>use</a:t>
            </a:r>
            <a:r>
              <a:rPr lang="en-US" dirty="0"/>
              <a:t>d</a:t>
            </a:r>
            <a:r>
              <a:rPr dirty="0"/>
              <a:t> Version Control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2050" name="Picture 2" descr="Image result for beyonce sad">
            <a:extLst>
              <a:ext uri="{FF2B5EF4-FFF2-40B4-BE49-F238E27FC236}">
                <a16:creationId xmlns:a16="http://schemas.microsoft.com/office/drawing/2014/main" id="{EC45B5CE-613D-4817-9778-DC8096052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r="2864" b="13065"/>
          <a:stretch/>
        </p:blipFill>
        <p:spPr bwMode="auto">
          <a:xfrm>
            <a:off x="228599" y="712355"/>
            <a:ext cx="2242039" cy="18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runo mars phone call">
            <a:extLst>
              <a:ext uri="{FF2B5EF4-FFF2-40B4-BE49-F238E27FC236}">
                <a16:creationId xmlns:a16="http://schemas.microsoft.com/office/drawing/2014/main" id="{CD93BDFF-F90E-484F-B166-31DCF56BB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r="14946"/>
          <a:stretch/>
        </p:blipFill>
        <p:spPr bwMode="auto">
          <a:xfrm>
            <a:off x="228599" y="4522466"/>
            <a:ext cx="2242039" cy="18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hris martin coldplay">
            <a:extLst>
              <a:ext uri="{FF2B5EF4-FFF2-40B4-BE49-F238E27FC236}">
                <a16:creationId xmlns:a16="http://schemas.microsoft.com/office/drawing/2014/main" id="{0D61AE87-0493-4D0D-BA51-0315C513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r="9778"/>
          <a:stretch/>
        </p:blipFill>
        <p:spPr bwMode="auto">
          <a:xfrm>
            <a:off x="228599" y="2638353"/>
            <a:ext cx="2242039" cy="18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Version Control:</a:t>
            </a:r>
            <a:br>
              <a:rPr dirty="0"/>
            </a:br>
            <a:r>
              <a:rPr b="0" u="none" dirty="0"/>
              <a:t>Provides a organized system for managing code for when multiple developers work on a project </a:t>
            </a:r>
            <a:endParaRPr lang="en-US"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at the same time.</a:t>
            </a:r>
            <a:endParaRPr lang="en-US"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Benefits of Git: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process for resolving conflicts in code.</a:t>
            </a:r>
            <a:endParaRPr sz="2400" dirty="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Version History.</a:t>
            </a:r>
            <a:endParaRPr sz="2400" dirty="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091839" y="5978782"/>
            <a:ext cx="268349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Chris’s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6014241"/>
            <a:ext cx="1829984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Beyonce’s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3829389" y="1093390"/>
            <a:ext cx="1331682" cy="136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285999" y="3256034"/>
            <a:ext cx="1312301" cy="76352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463437" y="3256034"/>
            <a:ext cx="0" cy="8182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598319" y="2837261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761079" y="668297"/>
            <a:ext cx="1621842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/>
            <a:r>
              <a:rPr sz="1700" b="1" dirty="0"/>
              <a:t>Master</a:t>
            </a:r>
            <a:r>
              <a:rPr lang="en-US" sz="1700" b="1" dirty="0"/>
              <a:t> </a:t>
            </a:r>
            <a:r>
              <a:rPr sz="1700" b="1" dirty="0"/>
              <a:t>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213466" y="6014241"/>
            <a:ext cx="274124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/>
              <a:t>Bruno’s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382921" y="3195400"/>
            <a:ext cx="1143169" cy="8241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320010" y="2554123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9" name="Picture 2" descr="Image result for beyonce">
            <a:extLst>
              <a:ext uri="{FF2B5EF4-FFF2-40B4-BE49-F238E27FC236}">
                <a16:creationId xmlns:a16="http://schemas.microsoft.com/office/drawing/2014/main" id="{B73925CB-2E8F-4841-BA7E-BF58E47B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4124807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bruno mars">
            <a:extLst>
              <a:ext uri="{FF2B5EF4-FFF2-40B4-BE49-F238E27FC236}">
                <a16:creationId xmlns:a16="http://schemas.microsoft.com/office/drawing/2014/main" id="{84DD5840-9154-44C6-88AA-93E04B7B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66" y="4124807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hris martin coldplay">
            <a:extLst>
              <a:ext uri="{FF2B5EF4-FFF2-40B4-BE49-F238E27FC236}">
                <a16:creationId xmlns:a16="http://schemas.microsoft.com/office/drawing/2014/main" id="{124BB05B-AAF1-4C25-8983-B21CB3B31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838" y="4119300"/>
            <a:ext cx="2743198" cy="181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7" y="-2"/>
            <a:ext cx="6860933" cy="6538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Group Project - </a:t>
            </a:r>
            <a:r>
              <a:rPr dirty="0"/>
              <a:t>The team goes to work</a:t>
            </a:r>
          </a:p>
        </p:txBody>
      </p:sp>
      <p:pic>
        <p:nvPicPr>
          <p:cNvPr id="7" name="Picture 2" descr="Image result for beyonce">
            <a:extLst>
              <a:ext uri="{FF2B5EF4-FFF2-40B4-BE49-F238E27FC236}">
                <a16:creationId xmlns:a16="http://schemas.microsoft.com/office/drawing/2014/main" id="{0A2066D6-6BE4-4EF0-B577-8056B30C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6003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runo mars">
            <a:extLst>
              <a:ext uri="{FF2B5EF4-FFF2-40B4-BE49-F238E27FC236}">
                <a16:creationId xmlns:a16="http://schemas.microsoft.com/office/drawing/2014/main" id="{59BD6021-4E8F-4386-83F8-EC0E34B1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05556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65">
            <a:extLst>
              <a:ext uri="{FF2B5EF4-FFF2-40B4-BE49-F238E27FC236}">
                <a16:creationId xmlns:a16="http://schemas.microsoft.com/office/drawing/2014/main" id="{825EB484-1AC6-4256-9CE1-B9E39ADEF59A}"/>
              </a:ext>
            </a:extLst>
          </p:cNvPr>
          <p:cNvSpPr/>
          <p:nvPr/>
        </p:nvSpPr>
        <p:spPr>
          <a:xfrm>
            <a:off x="3109546" y="1112721"/>
            <a:ext cx="218585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Bills, Bills, Bills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Crazy In Love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Ring the Alarm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0" name="Shape 266">
            <a:extLst>
              <a:ext uri="{FF2B5EF4-FFF2-40B4-BE49-F238E27FC236}">
                <a16:creationId xmlns:a16="http://schemas.microsoft.com/office/drawing/2014/main" id="{24D7E699-8E10-476A-82A7-E5EC5592DD31}"/>
              </a:ext>
            </a:extLst>
          </p:cNvPr>
          <p:cNvSpPr/>
          <p:nvPr/>
        </p:nvSpPr>
        <p:spPr>
          <a:xfrm>
            <a:off x="3109546" y="4297689"/>
            <a:ext cx="3327189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/>
              <a:t>&lt;</a:t>
            </a:r>
            <a:r>
              <a:rPr sz="2000" dirty="0" err="1"/>
              <a:t>ul</a:t>
            </a:r>
            <a:r>
              <a:rPr sz="2000" dirty="0"/>
              <a:t>&gt;</a:t>
            </a:r>
          </a:p>
          <a:p>
            <a:r>
              <a:rPr sz="2000" dirty="0"/>
              <a:t>    &lt;li&gt;</a:t>
            </a:r>
            <a:r>
              <a:rPr lang="en-US" sz="2000" dirty="0"/>
              <a:t>24K Magic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Uptown Funk</a:t>
            </a:r>
            <a:r>
              <a:rPr sz="2000" dirty="0"/>
              <a:t>&lt;/li&gt;</a:t>
            </a:r>
            <a:br>
              <a:rPr sz="2000" dirty="0"/>
            </a:br>
            <a:r>
              <a:rPr sz="2000" dirty="0"/>
              <a:t>    &lt;li&gt;</a:t>
            </a:r>
            <a:r>
              <a:rPr lang="en-US" sz="2000" dirty="0"/>
              <a:t>Versace on the Floor</a:t>
            </a:r>
            <a:r>
              <a:rPr sz="2000" dirty="0"/>
              <a:t>&lt;/li&gt;</a:t>
            </a:r>
          </a:p>
          <a:p>
            <a:r>
              <a:rPr sz="2000" dirty="0"/>
              <a:t>&lt;/</a:t>
            </a:r>
            <a:r>
              <a:rPr sz="2000" dirty="0" err="1"/>
              <a:t>ul</a:t>
            </a:r>
            <a:r>
              <a:rPr sz="20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The Group Project - </a:t>
            </a:r>
            <a:r>
              <a:rPr lang="en-US" dirty="0" err="1"/>
              <a:t>Beyonce</a:t>
            </a:r>
            <a:r>
              <a:rPr lang="en-US" dirty="0"/>
              <a:t> P</a:t>
            </a:r>
            <a:r>
              <a:rPr dirty="0"/>
              <a:t>ushes </a:t>
            </a:r>
            <a:r>
              <a:rPr lang="en-US" dirty="0"/>
              <a:t>F</a:t>
            </a:r>
            <a:r>
              <a:rPr dirty="0"/>
              <a:t>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3043657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2741546" y="5812080"/>
            <a:ext cx="210570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Beyonce’s</a:t>
            </a:r>
            <a:r>
              <a:rPr lang="en-US" dirty="0"/>
              <a:t>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818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3467106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5407" y="4957619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2501577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/>
              <a:t>Beyonce</a:t>
            </a:r>
            <a:r>
              <a:rPr lang="en-US" dirty="0"/>
              <a:t>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11" name="Picture 2" descr="Image result for beyonce">
            <a:extLst>
              <a:ext uri="{FF2B5EF4-FFF2-40B4-BE49-F238E27FC236}">
                <a16:creationId xmlns:a16="http://schemas.microsoft.com/office/drawing/2014/main" id="{0F13EFA4-3366-4554-9F8E-BE75B147D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9" y="436062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5E6C6-2DCC-4878-8B17-AB27FA4F4C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00" y="4171954"/>
            <a:ext cx="1762761" cy="2017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6412523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Group Project - Bruno’s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783483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Rule:  pull first</a:t>
            </a:r>
            <a:r>
              <a:rPr lang="en-US" dirty="0"/>
              <a:t>…</a:t>
            </a:r>
            <a:r>
              <a:rPr dirty="0"/>
              <a:t>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379692" y="364640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7" name="Picture 8" descr="Image result for bruno mars">
            <a:extLst>
              <a:ext uri="{FF2B5EF4-FFF2-40B4-BE49-F238E27FC236}">
                <a16:creationId xmlns:a16="http://schemas.microsoft.com/office/drawing/2014/main" id="{BDDF237E-4DE0-4E21-9518-B4E9CC82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0440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799" y="75953"/>
            <a:ext cx="744122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The Group Project - Bruno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3569488" y="987348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7106" y="1419245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800239" y="2348536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4307524" y="2511068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660214" y="5460468"/>
            <a:ext cx="18235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Bruno’s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8813" y="4515102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8" descr="Image result for bruno mars">
            <a:extLst>
              <a:ext uri="{FF2B5EF4-FFF2-40B4-BE49-F238E27FC236}">
                <a16:creationId xmlns:a16="http://schemas.microsoft.com/office/drawing/2014/main" id="{82BB4936-DB0B-4857-9592-3C1ABE1E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254880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799" y="75953"/>
            <a:ext cx="83995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The Group Project - Bruno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3333024" y="1162682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8693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738693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4106007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11713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&lt;li&gt;Bills, Bills, Bills&lt;/li&gt;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&lt;li&gt;Crazy In Love&lt;/li&gt;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&lt;li&gt;Ring the Alarm&lt;/li&gt;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it-IT" dirty="0"/>
              <a:t>&lt;li&gt;24K Magic&lt;/li&gt;</a:t>
            </a:r>
            <a:br>
              <a:rPr lang="it-IT" dirty="0"/>
            </a:br>
            <a:r>
              <a:rPr lang="it-IT" dirty="0"/>
              <a:t>&lt;li&gt;Uptown Funk&lt;/li&gt;</a:t>
            </a:r>
            <a:br>
              <a:rPr lang="it-IT" dirty="0"/>
            </a:br>
            <a:r>
              <a:rPr lang="it-IT" dirty="0"/>
              <a:t>&lt;li&gt;Versace on the Floor&lt;/li&gt;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182838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b="1" dirty="0"/>
              <a:t>Git sees a conflict.</a:t>
            </a:r>
          </a:p>
        </p:txBody>
      </p:sp>
      <p:pic>
        <p:nvPicPr>
          <p:cNvPr id="11" name="Picture 8" descr="Image result for bruno mars">
            <a:extLst>
              <a:ext uri="{FF2B5EF4-FFF2-40B4-BE49-F238E27FC236}">
                <a16:creationId xmlns:a16="http://schemas.microsoft.com/office/drawing/2014/main" id="{7309F313-C038-4E91-80E0-9C4B9F6E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1" y="4236444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Group Project - Bruno</a:t>
            </a:r>
            <a:r>
              <a:rPr dirty="0"/>
              <a:t>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96491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&lt;li&gt;Love Songs&lt;/li&gt;</a:t>
            </a:r>
            <a:br>
              <a:rPr lang="en-US" dirty="0"/>
            </a:br>
            <a:r>
              <a:rPr lang="en-US" dirty="0"/>
              <a:t>    &lt;li&gt;Sad Songs&lt;/li&gt;</a:t>
            </a:r>
            <a:br>
              <a:rPr lang="en-US" dirty="0"/>
            </a:br>
            <a:r>
              <a:rPr lang="en-US" dirty="0"/>
              <a:t>    &lt;li&gt;Dance 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&lt;li&gt;Bills, Bills, Bills&lt;/li&gt;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&lt;li&gt;Crazy In Love&lt;/li&gt;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&lt;li&gt;Ring the Alarm&lt;/li&gt;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it-IT" dirty="0"/>
              <a:t>&lt;li&gt;24K Magic&lt;/li&gt;</a:t>
            </a:r>
            <a:br>
              <a:rPr lang="it-IT" dirty="0"/>
            </a:br>
            <a:r>
              <a:rPr lang="it-IT" dirty="0"/>
              <a:t>&lt;li&gt;Uptown Funk&lt;/li&gt;</a:t>
            </a:r>
            <a:br>
              <a:rPr lang="it-IT" dirty="0"/>
            </a:br>
            <a:r>
              <a:rPr lang="it-IT" dirty="0"/>
              <a:t>&lt;li&gt;Versace on the Floor&lt;/li&gt;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2" name="Shape 372"/>
          <p:cNvSpPr/>
          <p:nvPr/>
        </p:nvSpPr>
        <p:spPr>
          <a:xfrm flipV="1">
            <a:off x="2869098" y="2726228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8235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Bruno’s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The Group Project - Bruno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8235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Bruno’s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Bruno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96491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&lt;li&gt;Love Songs&lt;/li&gt;</a:t>
            </a:r>
            <a:br>
              <a:rPr lang="en-US" dirty="0"/>
            </a:br>
            <a:r>
              <a:rPr lang="en-US" dirty="0"/>
              <a:t>    &lt;li&gt;Sad Songs&lt;/li&gt;</a:t>
            </a:r>
            <a:br>
              <a:rPr lang="en-US" dirty="0"/>
            </a:br>
            <a:r>
              <a:rPr lang="en-US" dirty="0"/>
              <a:t>    &lt;li&gt;Dance 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14" name="Picture 8" descr="Image result for bruno mars">
            <a:extLst>
              <a:ext uri="{FF2B5EF4-FFF2-40B4-BE49-F238E27FC236}">
                <a16:creationId xmlns:a16="http://schemas.microsoft.com/office/drawing/2014/main" id="{EA2A1B88-76F4-4A07-81FA-D658374E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0" y="4292807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6096000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Group Project - Chris </a:t>
            </a:r>
            <a:r>
              <a:rPr dirty="0"/>
              <a:t>starts </a:t>
            </a:r>
            <a:r>
              <a:rPr lang="en-US" dirty="0"/>
              <a:t>his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8" name="Picture 2" descr="Image result for chris martin coldplay">
            <a:extLst>
              <a:ext uri="{FF2B5EF4-FFF2-40B4-BE49-F238E27FC236}">
                <a16:creationId xmlns:a16="http://schemas.microsoft.com/office/drawing/2014/main" id="{81C0ACC4-2668-4B3F-A2C6-3E74887E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2" y="3237788"/>
            <a:ext cx="3031186" cy="20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The Group Project - Chris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3380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Chris’s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572000" y="2604874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Chris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lang="en-US" dirty="0"/>
              <a:t>his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7" name="Picture 2" descr="Image result for chris martin coldplay">
            <a:extLst>
              <a:ext uri="{FF2B5EF4-FFF2-40B4-BE49-F238E27FC236}">
                <a16:creationId xmlns:a16="http://schemas.microsoft.com/office/drawing/2014/main" id="{84A23A7F-94EC-4DC7-8615-7F5A6A3E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" y="4229674"/>
            <a:ext cx="3031186" cy="20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DA3EFA3-E8EC-48C2-BEEA-8A13211B5600}"/>
              </a:ext>
            </a:extLst>
          </p:cNvPr>
          <p:cNvSpPr/>
          <p:nvPr/>
        </p:nvSpPr>
        <p:spPr>
          <a:xfrm>
            <a:off x="4775096" y="4038945"/>
            <a:ext cx="4477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&lt;li&gt;Adventure of a Lifetime&lt;/li&gt;</a:t>
            </a:r>
            <a:br>
              <a:rPr lang="en-US" dirty="0"/>
            </a:br>
            <a:r>
              <a:rPr lang="en-US" dirty="0"/>
              <a:t>    &lt;li&gt;Paradise&lt;/li&gt;</a:t>
            </a:r>
            <a:br>
              <a:rPr lang="en-US" dirty="0"/>
            </a:br>
            <a:r>
              <a:rPr lang="en-US" dirty="0"/>
              <a:t>    &lt;li&gt;Gravity&lt;/li&gt;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7432431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Group Project - If Chris had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403459" y="2123447"/>
            <a:ext cx="4337081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it-IT" dirty="0">
                <a:solidFill>
                  <a:srgbClr val="FF0000"/>
                </a:solidFill>
              </a:rPr>
              <a:t>&lt;li&gt;Adventure of a Lifetime&lt;/li&gt;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    &lt;li&gt;Paradise&lt;/li&gt;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    &lt;li&gt;Gravity&lt;/li&gt;</a:t>
            </a:r>
            <a:endParaRPr lang="en-US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&lt;li&gt;Love Songs&lt;/li&gt;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&lt;li&gt;Sad Songs&lt;/li&gt;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&lt;li&gt;Dance Mixes&lt;/li&gt;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079771" y="1073316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7995140" cy="6538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Group Project - </a:t>
            </a:r>
            <a:r>
              <a:rPr dirty="0"/>
              <a:t>The overwritten work is discovered</a:t>
            </a:r>
          </a:p>
        </p:txBody>
      </p:sp>
      <p:pic>
        <p:nvPicPr>
          <p:cNvPr id="7" name="Picture 2" descr="Image result for beyonce">
            <a:extLst>
              <a:ext uri="{FF2B5EF4-FFF2-40B4-BE49-F238E27FC236}">
                <a16:creationId xmlns:a16="http://schemas.microsoft.com/office/drawing/2014/main" id="{EE8981A2-2863-4D26-B55F-80D89B3C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9" y="905243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runo mars">
            <a:extLst>
              <a:ext uri="{FF2B5EF4-FFF2-40B4-BE49-F238E27FC236}">
                <a16:creationId xmlns:a16="http://schemas.microsoft.com/office/drawing/2014/main" id="{65E20067-3EBD-402E-8468-D14995D3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9" y="4369478"/>
            <a:ext cx="274124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F715E8-F518-4007-B3FA-BBE122D5C72E}"/>
              </a:ext>
            </a:extLst>
          </p:cNvPr>
          <p:cNvGrpSpPr/>
          <p:nvPr/>
        </p:nvGrpSpPr>
        <p:grpSpPr>
          <a:xfrm>
            <a:off x="3161670" y="1899310"/>
            <a:ext cx="5470528" cy="3083819"/>
            <a:chOff x="3161670" y="1899310"/>
            <a:chExt cx="5470528" cy="3083819"/>
          </a:xfrm>
        </p:grpSpPr>
        <p:pic>
          <p:nvPicPr>
            <p:cNvPr id="425" name="image8.png" descr="kissCange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61670" y="1899310"/>
              <a:ext cx="5470528" cy="308381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Picture 2" descr="Image result for chris martin coldplay">
              <a:extLst>
                <a:ext uri="{FF2B5EF4-FFF2-40B4-BE49-F238E27FC236}">
                  <a16:creationId xmlns:a16="http://schemas.microsoft.com/office/drawing/2014/main" id="{F4075907-5396-4D35-A87A-9454D4DB3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50" y="3429000"/>
              <a:ext cx="1926527" cy="127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Group Project - </a:t>
            </a:r>
            <a:r>
              <a:rPr dirty="0"/>
              <a:t>Roll Back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9792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Chris’s </a:t>
            </a:r>
            <a:r>
              <a:rPr dirty="0"/>
              <a:t>Branch </a:t>
            </a:r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96E65-F343-4154-84D6-6EA8281C80AB}"/>
              </a:ext>
            </a:extLst>
          </p:cNvPr>
          <p:cNvGrpSpPr/>
          <p:nvPr/>
        </p:nvGrpSpPr>
        <p:grpSpPr>
          <a:xfrm>
            <a:off x="3209980" y="1061591"/>
            <a:ext cx="4300635" cy="2174528"/>
            <a:chOff x="3209980" y="1061591"/>
            <a:chExt cx="4300635" cy="2174528"/>
          </a:xfrm>
        </p:grpSpPr>
        <p:sp>
          <p:nvSpPr>
            <p:cNvPr id="431" name="Shape 431"/>
            <p:cNvSpPr/>
            <p:nvPr/>
          </p:nvSpPr>
          <p:spPr>
            <a:xfrm>
              <a:off x="3209980" y="1061591"/>
              <a:ext cx="1475963" cy="350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b="1" u="sng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Main Branch</a:t>
              </a:r>
            </a:p>
          </p:txBody>
        </p:sp>
        <p:pic>
          <p:nvPicPr>
            <p:cNvPr id="433" name="image3.jpeg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22743" y="1512500"/>
              <a:ext cx="880837" cy="8808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4" name="image3.jpeg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358423" y="1504881"/>
              <a:ext cx="880837" cy="88083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5" name="image3.jpeg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94101" y="1502872"/>
              <a:ext cx="880837" cy="88083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6" name="image3.jpeg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629779" y="1502872"/>
              <a:ext cx="880836" cy="8808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7" name="Shape 437"/>
            <p:cNvSpPr/>
            <p:nvPr/>
          </p:nvSpPr>
          <p:spPr>
            <a:xfrm>
              <a:off x="3440731" y="2422779"/>
              <a:ext cx="217149" cy="3133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4560506" y="2419959"/>
              <a:ext cx="217149" cy="3133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5641237" y="2426920"/>
              <a:ext cx="217149" cy="3133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7134307" y="2422779"/>
              <a:ext cx="217149" cy="3133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41" name="Shape 441"/>
            <p:cNvSpPr/>
            <p:nvPr/>
          </p:nvSpPr>
          <p:spPr>
            <a:xfrm flipV="1">
              <a:off x="4103578" y="1948252"/>
              <a:ext cx="254846" cy="1713"/>
            </a:xfrm>
            <a:prstGeom prst="line">
              <a:avLst/>
            </a:prstGeom>
            <a:ln w="63500">
              <a:solidFill>
                <a:srgbClr val="5B9BD5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flipV="1">
              <a:off x="5239258" y="1945296"/>
              <a:ext cx="254844" cy="7623"/>
            </a:xfrm>
            <a:prstGeom prst="line">
              <a:avLst/>
            </a:prstGeom>
            <a:ln w="63500">
              <a:solidFill>
                <a:srgbClr val="5B9BD5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 flipV="1">
              <a:off x="6378240" y="1935665"/>
              <a:ext cx="254844" cy="7623"/>
            </a:xfrm>
            <a:prstGeom prst="line">
              <a:avLst/>
            </a:prstGeom>
            <a:ln w="63500">
              <a:solidFill>
                <a:srgbClr val="5B9BD5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635452" y="1682234"/>
              <a:ext cx="600488" cy="57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99"/>
                  </a:moveTo>
                  <a:lnTo>
                    <a:pt x="4745" y="0"/>
                  </a:lnTo>
                  <a:lnTo>
                    <a:pt x="10800" y="5820"/>
                  </a:lnTo>
                  <a:lnTo>
                    <a:pt x="16855" y="0"/>
                  </a:lnTo>
                  <a:lnTo>
                    <a:pt x="21600" y="5399"/>
                  </a:lnTo>
                  <a:lnTo>
                    <a:pt x="15981" y="10800"/>
                  </a:lnTo>
                  <a:lnTo>
                    <a:pt x="21600" y="16201"/>
                  </a:lnTo>
                  <a:lnTo>
                    <a:pt x="16855" y="21600"/>
                  </a:lnTo>
                  <a:lnTo>
                    <a:pt x="10800" y="15780"/>
                  </a:lnTo>
                  <a:lnTo>
                    <a:pt x="4745" y="21600"/>
                  </a:lnTo>
                  <a:lnTo>
                    <a:pt x="0" y="16201"/>
                  </a:lnTo>
                  <a:lnTo>
                    <a:pt x="5619" y="108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42719B"/>
              </a:solidFill>
              <a:miter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 rot="16200000">
              <a:off x="5517622" y="1702523"/>
              <a:ext cx="817253" cy="224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8" y="0"/>
                  </a:moveTo>
                  <a:cubicBezTo>
                    <a:pt x="10699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ln w="63500">
              <a:solidFill>
                <a:srgbClr val="5B9BD5"/>
              </a:solidFill>
              <a:miter/>
              <a:tailEnd type="triangle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</p:grpSp>
      <p:sp>
        <p:nvSpPr>
          <p:cNvPr id="448" name="Shape 448"/>
          <p:cNvSpPr/>
          <p:nvPr/>
        </p:nvSpPr>
        <p:spPr>
          <a:xfrm>
            <a:off x="5635452" y="3382698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/>
              <a:t>Beyonce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5" name="Picture 2" descr="Image result for beyonce">
            <a:extLst>
              <a:ext uri="{FF2B5EF4-FFF2-40B4-BE49-F238E27FC236}">
                <a16:creationId xmlns:a16="http://schemas.microsoft.com/office/drawing/2014/main" id="{5EFDC014-C906-4A72-88D9-B389AB41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061591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hris martin coldplay">
            <a:extLst>
              <a:ext uri="{FF2B5EF4-FFF2-40B4-BE49-F238E27FC236}">
                <a16:creationId xmlns:a16="http://schemas.microsoft.com/office/drawing/2014/main" id="{AA441079-2002-4E77-944C-999176F8D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r="9778"/>
          <a:stretch/>
        </p:blipFill>
        <p:spPr bwMode="auto">
          <a:xfrm>
            <a:off x="300642" y="4171598"/>
            <a:ext cx="2442557" cy="20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/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/>
              <a:t>The Group Project</a:t>
            </a:r>
          </a:p>
        </p:txBody>
      </p:sp>
      <p:pic>
        <p:nvPicPr>
          <p:cNvPr id="1026" name="Picture 2" descr="Image result for beyonce bruno mars">
            <a:extLst>
              <a:ext uri="{FF2B5EF4-FFF2-40B4-BE49-F238E27FC236}">
                <a16:creationId xmlns:a16="http://schemas.microsoft.com/office/drawing/2014/main" id="{6D9DB15D-5DE5-46D2-922F-FD4BB4F0C8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46" y="1389184"/>
            <a:ext cx="6182908" cy="3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Questions</a:t>
            </a:r>
            <a:endParaRPr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7E85D6A6-1680-4C46-883F-561346AC8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8870"/>
            <a:ext cx="7315200" cy="48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6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3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5" name="Picture 2" descr="Image result for beyonce">
            <a:extLst>
              <a:ext uri="{FF2B5EF4-FFF2-40B4-BE49-F238E27FC236}">
                <a16:creationId xmlns:a16="http://schemas.microsoft.com/office/drawing/2014/main" id="{D70CDF8C-8F87-40AC-AA19-C57B5C49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" y="2583940"/>
            <a:ext cx="1366855" cy="10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bruno mars">
            <a:extLst>
              <a:ext uri="{FF2B5EF4-FFF2-40B4-BE49-F238E27FC236}">
                <a16:creationId xmlns:a16="http://schemas.microsoft.com/office/drawing/2014/main" id="{91FC72F6-E468-49F1-810A-41D0D0FB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0" y="5290709"/>
            <a:ext cx="1369181" cy="9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chris martin coldplay">
            <a:extLst>
              <a:ext uri="{FF2B5EF4-FFF2-40B4-BE49-F238E27FC236}">
                <a16:creationId xmlns:a16="http://schemas.microsoft.com/office/drawing/2014/main" id="{55DF5E0D-10A9-4A15-9FCA-A92C326C3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r="9778"/>
          <a:stretch/>
        </p:blipFill>
        <p:spPr bwMode="auto">
          <a:xfrm>
            <a:off x="108131" y="3923977"/>
            <a:ext cx="1326416" cy="10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19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</a:t>
            </a:r>
            <a:r>
              <a:rPr b="1" dirty="0"/>
              <a:t>or in Groups</a:t>
            </a:r>
            <a:endParaRPr sz="2400" b="1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r>
              <a:rPr lang="en-US" sz="2000" b="0" dirty="0"/>
              <a:t>See GitLab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r>
              <a:rPr lang="en-US" b="0" dirty="0"/>
              <a:t>See GitLab</a:t>
            </a:r>
            <a:endParaRPr sz="2400" dirty="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94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 its most basic, these are the five git commands to get started: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clone </a:t>
            </a:r>
            <a:r>
              <a:rPr b="0" dirty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add </a:t>
            </a:r>
            <a:r>
              <a:rPr b="0" dirty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commit </a:t>
            </a:r>
            <a:r>
              <a:rPr b="0" dirty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push </a:t>
            </a:r>
            <a:r>
              <a:rPr b="0" dirty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pull </a:t>
            </a:r>
            <a:r>
              <a:rPr b="0" dirty="0"/>
              <a:t>– downloads freshest version of repo.</a:t>
            </a:r>
            <a:endParaRPr lang="en-US" b="0" dirty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lang="en-US" b="0" dirty="0"/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a new </a:t>
            </a:r>
            <a:r>
              <a:rPr b="1" dirty="0"/>
              <a:t>public GitHub repository </a:t>
            </a:r>
            <a:r>
              <a:rPr dirty="0"/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Next, </a:t>
            </a:r>
            <a:r>
              <a:rPr b="1" dirty="0"/>
              <a:t>clone</a:t>
            </a:r>
            <a:r>
              <a:rPr dirty="0"/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</a:t>
            </a:r>
            <a:r>
              <a:rPr b="0" dirty="0"/>
              <a:t>, </a:t>
            </a:r>
            <a:r>
              <a:rPr dirty="0"/>
              <a:t>Commit</a:t>
            </a:r>
            <a:r>
              <a:rPr b="0" dirty="0"/>
              <a:t>, and </a:t>
            </a:r>
            <a:r>
              <a:rPr dirty="0"/>
              <a:t>Push</a:t>
            </a:r>
            <a:r>
              <a:rPr b="0" dirty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Bonus:</a:t>
            </a:r>
            <a:endParaRPr u="sng"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Find a partner in class, and </a:t>
            </a:r>
            <a:r>
              <a:rPr b="1" u="sng" dirty="0"/>
              <a:t>fork</a:t>
            </a:r>
            <a:r>
              <a:rPr dirty="0"/>
              <a:t> </a:t>
            </a:r>
            <a:r>
              <a:rPr i="1" dirty="0"/>
              <a:t>their </a:t>
            </a:r>
            <a:r>
              <a:rPr dirty="0"/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Finally, submit a </a:t>
            </a:r>
            <a:r>
              <a:rPr b="1" dirty="0"/>
              <a:t>pull request</a:t>
            </a:r>
            <a:r>
              <a:rPr dirty="0"/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" name="Shape 543">
            <a:extLst>
              <a:ext uri="{FF2B5EF4-FFF2-40B4-BE49-F238E27FC236}">
                <a16:creationId xmlns:a16="http://schemas.microsoft.com/office/drawing/2014/main" id="{B5FF8C5A-2882-4D81-A78A-1B836C11AC7D}"/>
              </a:ext>
            </a:extLst>
          </p:cNvPr>
          <p:cNvSpPr/>
          <p:nvPr/>
        </p:nvSpPr>
        <p:spPr>
          <a:xfrm flipV="1">
            <a:off x="1535456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 rotWithShape="1">
          <a:blip r:embed="rId3">
            <a:extLst/>
          </a:blip>
          <a:srcRect l="522" r="5817" b="-3709"/>
          <a:stretch/>
        </p:blipFill>
        <p:spPr>
          <a:xfrm>
            <a:off x="357808" y="2355574"/>
            <a:ext cx="8481392" cy="40871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D5EA27C-3D91-4E45-B9D6-2942780DF6FA}"/>
              </a:ext>
            </a:extLst>
          </p:cNvPr>
          <p:cNvSpPr/>
          <p:nvPr/>
        </p:nvSpPr>
        <p:spPr>
          <a:xfrm rot="16200000">
            <a:off x="3977642" y="-2339944"/>
            <a:ext cx="1188720" cy="8534404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4A465-1723-4A5D-9B9F-2D25A8888916}"/>
              </a:ext>
            </a:extLst>
          </p:cNvPr>
          <p:cNvSpPr txBox="1"/>
          <p:nvPr/>
        </p:nvSpPr>
        <p:spPr>
          <a:xfrm>
            <a:off x="3528391" y="825418"/>
            <a:ext cx="208721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HTML Element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A2FE91-010F-423C-8083-A9A104755BC7}"/>
              </a:ext>
            </a:extLst>
          </p:cNvPr>
          <p:cNvSpPr txBox="1"/>
          <p:nvPr/>
        </p:nvSpPr>
        <p:spPr>
          <a:xfrm>
            <a:off x="1181100" y="5396639"/>
            <a:ext cx="6781800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&lt;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img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src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=“img.png”   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/&gt;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53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GitHub.</a:t>
            </a:r>
            <a:br>
              <a:rPr dirty="0"/>
            </a:br>
            <a:br>
              <a:rPr dirty="0"/>
            </a:br>
            <a:r>
              <a:rPr lang="en-US" dirty="0">
                <a:hlinkClick r:id="rId3"/>
              </a:rPr>
              <a:t>https://cw.bootcampcontent.com/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 Wednesday (</a:t>
            </a:r>
            <a:r>
              <a:rPr lang="en-US" dirty="0"/>
              <a:t>4/25/2018</a:t>
            </a:r>
            <a:r>
              <a:rPr dirty="0"/>
              <a:t>)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All HTML Tags are listed here: </a:t>
            </a:r>
            <a:r>
              <a:rPr b="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Don’t try to memorize them! Simply refer back to documentation as needed. </a:t>
            </a:r>
            <a:endParaRPr sz="2300" dirty="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 dirty="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Other tags:</a:t>
            </a:r>
            <a:endParaRPr sz="23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&lt;video&gt; for Videos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&lt;audio&gt; for Audio files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&lt;embed&gt; for Embedded files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&lt;code&gt; for including computer code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&lt;header&gt; for headers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</a:t>
            </a:r>
            <a:r>
              <a:rPr dirty="0" err="1"/>
              <a:t>nav</a:t>
            </a:r>
            <a:r>
              <a:rPr dirty="0"/>
              <a:t>&gt; for navigation bars</a:t>
            </a:r>
            <a:endParaRPr sz="2000" dirty="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&lt;footer&gt; for footers </a:t>
            </a:r>
            <a:endParaRPr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42A796-1715-4444-AF3D-C6C96C5C6568}"/>
              </a:ext>
            </a:extLst>
          </p:cNvPr>
          <p:cNvSpPr/>
          <p:nvPr/>
        </p:nvSpPr>
        <p:spPr>
          <a:xfrm>
            <a:off x="626165" y="1258988"/>
            <a:ext cx="3180522" cy="904461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Break…</a:t>
            </a:r>
          </a:p>
        </p:txBody>
      </p:sp>
      <p:pic>
        <p:nvPicPr>
          <p:cNvPr id="9218" name="Picture 2" descr="Image result for break">
            <a:extLst>
              <a:ext uri="{FF2B5EF4-FFF2-40B4-BE49-F238E27FC236}">
                <a16:creationId xmlns:a16="http://schemas.microsoft.com/office/drawing/2014/main" id="{A92A59D1-A7A5-4400-A0FC-E776A4E6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1" y="1143000"/>
            <a:ext cx="850391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7614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fontScale="92500"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HTML:</a:t>
            </a:r>
            <a:r>
              <a:rPr b="0" dirty="0"/>
              <a:t> Hypertext Markup Language – (Content)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CSS: </a:t>
            </a:r>
            <a:r>
              <a:rPr b="0" dirty="0"/>
              <a:t>Cascading Style Sheets – (Appearance)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HTML/CSS are the “languages of the web.” </a:t>
            </a:r>
            <a:r>
              <a:rPr b="0" dirty="0"/>
              <a:t>Together they define both the content and the aesthetics of a webpage – handling everything from the layouts, colors, fonts and  content placement.  </a:t>
            </a:r>
            <a:endParaRPr lang="en-US"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1400"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400" b="0" dirty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1095" y="4650300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9428" y="4650300"/>
            <a:ext cx="2971800" cy="14921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AutoShape 6" descr="Image result for javascript logo">
            <a:extLst>
              <a:ext uri="{FF2B5EF4-FFF2-40B4-BE49-F238E27FC236}">
                <a16:creationId xmlns:a16="http://schemas.microsoft.com/office/drawing/2014/main" id="{0F5CB832-64F1-40C9-923E-DD4E4A02B1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6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In the below example the “Header” would be turned blue and MUCH larger because of the CSS.</a:t>
            </a: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We can incorporate an element’s class or ID to apply a CSS style to a particular part of the document. </a:t>
            </a:r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Example (HTML): </a:t>
            </a:r>
            <a:endParaRPr sz="1300" dirty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&lt;p </a:t>
            </a:r>
            <a:r>
              <a:rPr dirty="0">
                <a:solidFill>
                  <a:srgbClr val="00B0F0"/>
                </a:solidFill>
              </a:rPr>
              <a:t>class=“</a:t>
            </a:r>
            <a:r>
              <a:rPr dirty="0" err="1">
                <a:solidFill>
                  <a:srgbClr val="00B0F0"/>
                </a:solidFill>
              </a:rPr>
              <a:t>bigBlue</a:t>
            </a:r>
            <a:r>
              <a:rPr dirty="0">
                <a:solidFill>
                  <a:srgbClr val="00B0F0"/>
                </a:solidFill>
              </a:rPr>
              <a:t>”</a:t>
            </a:r>
            <a:r>
              <a:rPr dirty="0"/>
              <a:t>&gt;Header&lt;/p&gt;</a:t>
            </a:r>
            <a:endParaRPr sz="1200" dirty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Example (CSS):</a:t>
            </a:r>
            <a:endParaRPr sz="1300" dirty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.</a:t>
            </a:r>
            <a:r>
              <a:rPr dirty="0" err="1"/>
              <a:t>bigBlue</a:t>
            </a:r>
            <a:r>
              <a:rPr dirty="0"/>
              <a:t> </a:t>
            </a:r>
            <a:endParaRPr sz="12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{</a:t>
            </a:r>
            <a:endParaRPr sz="12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font-size: 100px;</a:t>
            </a:r>
            <a:endParaRPr sz="12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color: blue;</a:t>
            </a:r>
            <a:endParaRPr sz="1200" dirty="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}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 dirty="0">
                <a:hlinkClick r:id="rId3"/>
              </a:rPr>
              <a:t>https://www.youtube.com/watch?v=kMBinXTCrXI&amp;list=PLgJ8UgkiorCnMLsUevoQRxH8t9bt7ne14&amp;index=2</a:t>
            </a:r>
          </a:p>
        </p:txBody>
      </p:sp>
      <p:sp>
        <p:nvSpPr>
          <p:cNvPr id="5" name="Shape 629">
            <a:extLst>
              <a:ext uri="{FF2B5EF4-FFF2-40B4-BE49-F238E27FC236}">
                <a16:creationId xmlns:a16="http://schemas.microsoft.com/office/drawing/2014/main" id="{C665F275-EEE4-4563-B26F-D25ECF64DEC4}"/>
              </a:ext>
            </a:extLst>
          </p:cNvPr>
          <p:cNvSpPr/>
          <p:nvPr/>
        </p:nvSpPr>
        <p:spPr>
          <a:xfrm>
            <a:off x="2590800" y="124823"/>
            <a:ext cx="64008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b="0" dirty="0"/>
              <a:t>8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2777</Words>
  <Application>Microsoft Office PowerPoint</Application>
  <PresentationFormat>On-screen Show (4:3)</PresentationFormat>
  <Paragraphs>506</Paragraphs>
  <Slides>74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Group Project - The Team’s Task</vt:lpstr>
      <vt:lpstr>Beyonce &amp; Bruno make their edits</vt:lpstr>
      <vt:lpstr>Different Solutions</vt:lpstr>
      <vt:lpstr>Resolution</vt:lpstr>
      <vt:lpstr>Chris writes his own stuff…</vt:lpstr>
      <vt:lpstr>Chris overwrites work of his teammates…</vt:lpstr>
      <vt:lpstr>The Group Project</vt:lpstr>
      <vt:lpstr>Version Control</vt:lpstr>
      <vt:lpstr>The Group Project</vt:lpstr>
      <vt:lpstr>The Group Project - The team goes to work</vt:lpstr>
      <vt:lpstr>PowerPoint Presentation</vt:lpstr>
      <vt:lpstr>The Group Project - Bruno’s edits are ready</vt:lpstr>
      <vt:lpstr>PowerPoint Presentation</vt:lpstr>
      <vt:lpstr>PowerPoint Presentation</vt:lpstr>
      <vt:lpstr>The Group Project - Bruno resolves</vt:lpstr>
      <vt:lpstr>PowerPoint Presentation</vt:lpstr>
      <vt:lpstr>The Group Project - Chris starts his work</vt:lpstr>
      <vt:lpstr>PowerPoint Presentation</vt:lpstr>
      <vt:lpstr>The Group Project - If Chris had made a pull first…</vt:lpstr>
      <vt:lpstr>The Group Project - The overwritten work is discovered</vt:lpstr>
      <vt:lpstr>The Group Project - Roll Back</vt:lpstr>
      <vt:lpstr>The Group Project</vt:lpstr>
      <vt:lpstr>The Group Project</vt:lpstr>
      <vt:lpstr>Quick Activity!</vt:lpstr>
      <vt:lpstr>Questions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YOUR TURN!</vt:lpstr>
      <vt:lpstr>YOUR TURN!</vt:lpstr>
      <vt:lpstr>Break…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dc:creator>Tanetta Jordan</dc:creator>
  <cp:lastModifiedBy>Tanetta Y. Jordan</cp:lastModifiedBy>
  <cp:revision>62</cp:revision>
  <dcterms:modified xsi:type="dcterms:W3CDTF">2018-04-18T22:01:05Z</dcterms:modified>
</cp:coreProperties>
</file>